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82" r:id="rId14"/>
    <p:sldId id="281" r:id="rId15"/>
    <p:sldId id="268" r:id="rId16"/>
    <p:sldId id="269" r:id="rId17"/>
    <p:sldId id="280" r:id="rId18"/>
    <p:sldId id="278" r:id="rId19"/>
    <p:sldId id="279" r:id="rId20"/>
    <p:sldId id="270" r:id="rId21"/>
    <p:sldId id="271" r:id="rId22"/>
    <p:sldId id="272" r:id="rId23"/>
    <p:sldId id="273" r:id="rId24"/>
    <p:sldId id="274" r:id="rId25"/>
    <p:sldId id="276" r:id="rId26"/>
    <p:sldId id="284" r:id="rId27"/>
    <p:sldId id="277" r:id="rId28"/>
  </p:sldIdLst>
  <p:sldSz cx="15243175" cy="8577263"/>
  <p:notesSz cx="8577263" cy="15243175"/>
  <p:embeddedFontLst>
    <p:embeddedFont>
      <p:font typeface="Source Han Sans CN Regular" panose="02010600030101010101" charset="-122"/>
      <p:regular r:id="rId30"/>
    </p:embeddedFont>
    <p:embeddedFont>
      <p:font typeface="华文细黑" panose="02010600040101010101" pitchFamily="2" charset="-122"/>
      <p:regular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5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8524-AB7C-E94B-2EB3-0F337274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9A551-8A08-C0C7-44EE-C9C0E2D4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A5EF6-C579-D650-96D0-0017227FB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31E36-B3DB-24A8-287D-89C8691A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CE6B3-EB16-9D17-9235-B013F2EB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678A1-A836-9405-A892-349F5F1DC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D20A3-9014-16C3-2B5B-04C1C2F46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F4672-7717-B4D6-3B5F-67ECC9B80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73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0995-23B9-CAE2-EE8B-A1C5004D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CECA0-870C-D3A0-950D-D17E18512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D7A7-D1FE-2A88-551A-1D8EF382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59EA5-3A98-0FBC-A2A7-8C9083679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C9CD-44A0-698C-418E-0FF237807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D684C-7929-5F0F-E69A-3A8DB2579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D1135-501B-A680-0B09-0E4820522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26956-18A9-5BF8-534F-3EBFC679D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26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8DAE-7220-2D6C-37C8-3358EAFA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ADE53-7EC0-D0AB-3555-49FA7A3C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30699-4A84-1DD2-3DE9-E01D45EA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C2522-95B1-6272-D155-C4A81616D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21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45DB-6425-8EC4-1804-2E3D1768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0405B-4347-3A64-A05C-D54457FD7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FF9BA-F1B0-77BD-5E78-CBFE4CC32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2A32-5D66-E896-A91C-C07BF7662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8C87F-9B5B-CEEA-5B2E-CBFC6487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07D11-B750-C06A-D20F-18A474EC5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1AA30-11BF-6C28-A07F-C3BAC9B05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06A9D-CDED-6E11-9BAC-86C4D4DC06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6.svg"/><Relationship Id="rId4" Type="http://schemas.openxmlformats.org/officeDocument/2006/relationships/image" Target="../media/image51.sv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9.png"/><Relationship Id="rId4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9.png"/><Relationship Id="rId4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9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0079" y="4636008"/>
            <a:ext cx="7571047" cy="234086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lang="en-US" sz="72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银龄云护系统</a:t>
            </a:r>
            <a:endParaRPr lang="en-US" sz="7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713232" y="4087368"/>
            <a:ext cx="13716000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智慧养老健康守护方案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499105-1060-A9F2-A147-137A01A8ADBF}"/>
              </a:ext>
            </a:extLst>
          </p:cNvPr>
          <p:cNvSpPr txBox="1"/>
          <p:nvPr/>
        </p:nvSpPr>
        <p:spPr>
          <a:xfrm>
            <a:off x="713232" y="6348722"/>
            <a:ext cx="762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作者：安映兆 葛怡娜 付瑞雪 刘欣 刘如意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288" y="3739896"/>
            <a:ext cx="6592824" cy="106070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928384" y="2101199"/>
            <a:ext cx="7912787" cy="45079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6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系统设计与技术实现</a:t>
            </a:r>
            <a:endParaRPr lang="en-US" sz="6400" dirty="0"/>
          </a:p>
        </p:txBody>
      </p:sp>
      <p:sp>
        <p:nvSpPr>
          <p:cNvPr id="5" name="Text 1"/>
          <p:cNvSpPr txBox="1"/>
          <p:nvPr/>
        </p:nvSpPr>
        <p:spPr>
          <a:xfrm>
            <a:off x="4828032" y="3547872"/>
            <a:ext cx="2029968" cy="1490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00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10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36592"/>
            <a:ext cx="2377440" cy="1188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功能框架与层次结构</a:t>
            </a:r>
            <a:endParaRPr lang="en-US" altLang="zh-CN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9BE336-F354-B6FE-C3F2-A4F6BFC7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90" r="998" b="6053"/>
          <a:stretch/>
        </p:blipFill>
        <p:spPr>
          <a:xfrm>
            <a:off x="1083564" y="1822056"/>
            <a:ext cx="10793230" cy="51483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3FED1D6-80A7-A81E-06DD-E0DE7084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75" r="17610"/>
          <a:stretch/>
        </p:blipFill>
        <p:spPr>
          <a:xfrm>
            <a:off x="11018906" y="5898954"/>
            <a:ext cx="3934224" cy="2334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517B59-795F-F111-1FDF-68DD90605AEC}"/>
              </a:ext>
            </a:extLst>
          </p:cNvPr>
          <p:cNvSpPr txBox="1"/>
          <p:nvPr/>
        </p:nvSpPr>
        <p:spPr>
          <a:xfrm>
            <a:off x="5148424" y="71172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功能框架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618C05-9980-46EC-21DE-DE890B0EACAE}"/>
              </a:ext>
            </a:extLst>
          </p:cNvPr>
          <p:cNvSpPr txBox="1"/>
          <p:nvPr/>
        </p:nvSpPr>
        <p:spPr>
          <a:xfrm>
            <a:off x="12609986" y="81017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层次结构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C8E44-C967-7610-52A1-0337355E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F64A09EB-48C1-C61E-0A2F-77F3F5CFCE7B}"/>
              </a:ext>
            </a:extLst>
          </p:cNvPr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调用关系与模块间接口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AF8D4411-956D-9AF9-5E3E-6C69E70F2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23973B-746A-E9E4-8EC8-E29A35ED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55" r="11755"/>
          <a:stretch/>
        </p:blipFill>
        <p:spPr>
          <a:xfrm>
            <a:off x="1231339" y="3566647"/>
            <a:ext cx="7697508" cy="2104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613E1E-8A67-5019-55CA-16F0554B6D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81" r="33928"/>
          <a:stretch/>
        </p:blipFill>
        <p:spPr>
          <a:xfrm>
            <a:off x="9489782" y="3121783"/>
            <a:ext cx="3848433" cy="33623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923AED-0EBB-0B12-6494-26EB573E2375}"/>
              </a:ext>
            </a:extLst>
          </p:cNvPr>
          <p:cNvSpPr txBox="1"/>
          <p:nvPr/>
        </p:nvSpPr>
        <p:spPr>
          <a:xfrm>
            <a:off x="4441859" y="58170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调用关系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783BDC-667F-8C96-E6CC-67CA0EE7D4D4}"/>
              </a:ext>
            </a:extLst>
          </p:cNvPr>
          <p:cNvSpPr txBox="1"/>
          <p:nvPr/>
        </p:nvSpPr>
        <p:spPr>
          <a:xfrm>
            <a:off x="10977441" y="64841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模块间接口</a:t>
            </a:r>
          </a:p>
        </p:txBody>
      </p:sp>
    </p:spTree>
    <p:extLst>
      <p:ext uri="{BB962C8B-B14F-4D97-AF65-F5344CB8AC3E}">
        <p14:creationId xmlns:p14="http://schemas.microsoft.com/office/powerpoint/2010/main" val="163464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A7CE-3C42-BD1B-08B1-E52D09C6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1121536F-DFBF-B30A-CE5D-1F6CAEFDFC92}"/>
              </a:ext>
            </a:extLst>
          </p:cNvPr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数据库设计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2B25A552-2298-D0EA-A094-6C5059DD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3D583B-7E58-0913-FB8E-E28E760E5E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5" t="1894" r="8630" b="3020"/>
          <a:stretch/>
        </p:blipFill>
        <p:spPr>
          <a:xfrm>
            <a:off x="777240" y="1744273"/>
            <a:ext cx="6640037" cy="6357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78D704-ADBB-F911-CBC2-8F5E21CF6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606" y="2152990"/>
            <a:ext cx="6584794" cy="54548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724DEF-2437-7D57-8BA7-0671A7660A0E}"/>
              </a:ext>
            </a:extLst>
          </p:cNvPr>
          <p:cNvSpPr txBox="1"/>
          <p:nvPr/>
        </p:nvSpPr>
        <p:spPr>
          <a:xfrm>
            <a:off x="3539048" y="810177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数据库设计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7A381C-DE20-9B12-C1B1-6C36864CF626}"/>
              </a:ext>
            </a:extLst>
          </p:cNvPr>
          <p:cNvSpPr txBox="1"/>
          <p:nvPr/>
        </p:nvSpPr>
        <p:spPr>
          <a:xfrm>
            <a:off x="10860652" y="767787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数据库设计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-2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5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3CD89-7FD0-43B7-7495-1C776415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E41C24BD-C72D-4828-86B3-C9AFCC4F2011}"/>
              </a:ext>
            </a:extLst>
          </p:cNvPr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技术选型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4830B97B-E1AD-B20F-DCC2-AFDEAD8BD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3F4005-159D-BF99-DA2E-9BC0C8042E32}"/>
              </a:ext>
            </a:extLst>
          </p:cNvPr>
          <p:cNvSpPr txBox="1"/>
          <p:nvPr/>
        </p:nvSpPr>
        <p:spPr>
          <a:xfrm>
            <a:off x="4955332" y="3677749"/>
            <a:ext cx="569592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前端：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HTML/CSS/JavaScript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Vue.js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</a:p>
          <a:p>
            <a:pPr algn="just">
              <a:buNone/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后端：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Node.js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框架</a:t>
            </a:r>
          </a:p>
          <a:p>
            <a:pPr algn="l" fontAlgn="base">
              <a:spcAft>
                <a:spcPts val="600"/>
              </a:spcAft>
            </a:pP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MySQL</a:t>
            </a:r>
            <a:endParaRPr lang="zh-CN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6" name="Shape 0">
            <a:extLst>
              <a:ext uri="{FF2B5EF4-FFF2-40B4-BE49-F238E27FC236}">
                <a16:creationId xmlns:a16="http://schemas.microsoft.com/office/drawing/2014/main" id="{637E1307-1D94-6FAD-DF5B-923E5953DA93}"/>
              </a:ext>
            </a:extLst>
          </p:cNvPr>
          <p:cNvSpPr/>
          <p:nvPr/>
        </p:nvSpPr>
        <p:spPr>
          <a:xfrm>
            <a:off x="4564149" y="3519055"/>
            <a:ext cx="6271491" cy="1923604"/>
          </a:xfrm>
          <a:prstGeom prst="rect">
            <a:avLst/>
          </a:prstGeom>
          <a:noFill/>
          <a:ln w="19050">
            <a:solidFill>
              <a:srgbClr val="55ABED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37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76582" y="1927087"/>
            <a:ext cx="11406910" cy="5646776"/>
          </a:xfrm>
          <a:prstGeom prst="rect">
            <a:avLst/>
          </a:prstGeom>
          <a:noFill/>
          <a:ln w="19050">
            <a:solidFill>
              <a:srgbClr val="55ABED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关键创新点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976582" y="7473279"/>
            <a:ext cx="11406910" cy="100584"/>
          </a:xfrm>
          <a:prstGeom prst="rect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 txBox="1"/>
          <p:nvPr/>
        </p:nvSpPr>
        <p:spPr>
          <a:xfrm>
            <a:off x="8636001" y="2534166"/>
            <a:ext cx="4378036" cy="48239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分页动态加载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：基于业务场景的前端交互优化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时间有效性验证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：业务规则的前端实现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支付流程整合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：业务流程重组创新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通知引导机制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：用户行为引导设计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智能信息填充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：界面交互优化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动态界面切换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：前端框架创新应用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US" altLang="zh-CN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UTC</a:t>
            </a: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时间转换机制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：全球化时间处理方案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视觉动效设计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：用户体验提升创新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US" altLang="zh-CN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Tab</a:t>
            </a:r>
            <a:r>
              <a:rPr lang="zh-CN" altLang="en-US" sz="2100" b="1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状态管理</a:t>
            </a:r>
            <a:r>
              <a:rPr lang="zh-CN" altLang="en-US" sz="2100" b="0" i="0" dirty="0">
                <a:solidFill>
                  <a:srgbClr val="40404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：前端交互控制模式</a:t>
            </a: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rcRect t="4665" b="4651"/>
          <a:stretch/>
        </p:blipFill>
        <p:spPr>
          <a:xfrm>
            <a:off x="1489964" y="2626529"/>
            <a:ext cx="6399936" cy="37424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288" y="3739896"/>
            <a:ext cx="6592824" cy="106070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7783926" y="2112264"/>
            <a:ext cx="6135470" cy="45079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6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测试与成果验证</a:t>
            </a:r>
            <a:endParaRPr lang="en-US" sz="6400" dirty="0"/>
          </a:p>
        </p:txBody>
      </p:sp>
      <p:sp>
        <p:nvSpPr>
          <p:cNvPr id="5" name="Text 1"/>
          <p:cNvSpPr txBox="1"/>
          <p:nvPr/>
        </p:nvSpPr>
        <p:spPr>
          <a:xfrm>
            <a:off x="4919472" y="3547872"/>
            <a:ext cx="2121408" cy="1490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00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10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36592"/>
            <a:ext cx="2377440" cy="1188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CC89-97B9-58B1-9320-72B745D2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>
            <a:extLst>
              <a:ext uri="{FF2B5EF4-FFF2-40B4-BE49-F238E27FC236}">
                <a16:creationId xmlns:a16="http://schemas.microsoft.com/office/drawing/2014/main" id="{3687771F-7798-6305-1CEE-37786953998A}"/>
              </a:ext>
            </a:extLst>
          </p:cNvPr>
          <p:cNvSpPr/>
          <p:nvPr/>
        </p:nvSpPr>
        <p:spPr>
          <a:xfrm>
            <a:off x="1613067" y="2364190"/>
            <a:ext cx="12017035" cy="4719782"/>
          </a:xfrm>
          <a:prstGeom prst="rect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D16817C-6AF9-226C-C31A-50385050FFEA}"/>
              </a:ext>
            </a:extLst>
          </p:cNvPr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使用流程</a:t>
            </a:r>
            <a:endParaRPr lang="en-US" sz="4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492AC335-ED1C-9840-B890-D59CABE1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9640A1-B29B-044A-94FD-DFBF3D9C063A}"/>
              </a:ext>
            </a:extLst>
          </p:cNvPr>
          <p:cNvSpPr txBox="1"/>
          <p:nvPr/>
        </p:nvSpPr>
        <p:spPr>
          <a:xfrm>
            <a:off x="2215868" y="3292920"/>
            <a:ext cx="108114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buNone/>
            </a:pPr>
            <a:r>
              <a:rPr lang="en-US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系统打开后，先进入启动页，进而进入登录注册页面，用户选择对应身份（</a:t>
            </a:r>
            <a:r>
              <a:rPr lang="zh-CN" altLang="zh-CN" sz="2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用户、护工、管理员</a:t>
            </a:r>
            <a:r>
              <a:rPr lang="zh-CN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）进行登录注册操作</a:t>
            </a:r>
            <a:r>
              <a:rPr lang="zh-CN" altLang="en-US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zh-CN" altLang="zh-CN" sz="24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266700" algn="just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zh-CN" sz="28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用户</a:t>
            </a:r>
            <a:r>
              <a:rPr lang="zh-CN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登录后，可调用预约护工、上门预约管理、陪诊预约管理以及用户中心、紧急求助等功能；</a:t>
            </a:r>
            <a:endParaRPr lang="en-US" altLang="zh-CN" sz="24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266700" algn="just"/>
            <a:r>
              <a:rPr lang="zh-CN" altLang="zh-CN" sz="28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护工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登录</a:t>
            </a:r>
            <a:r>
              <a:rPr lang="zh-CN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后可根据护工身份接收相应订单、对用户健康情况和紧急求助情况进行处理，查询个人业绩；</a:t>
            </a:r>
            <a:endParaRPr lang="en-US" altLang="zh-CN" sz="24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266700" algn="just"/>
            <a:r>
              <a:rPr lang="zh-CN" altLang="zh-CN" sz="28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管理员</a:t>
            </a:r>
            <a:r>
              <a:rPr lang="zh-CN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登录</a:t>
            </a:r>
            <a:r>
              <a:rPr lang="zh-CN" altLang="zh-CN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后可对护工、用户进行管理。</a:t>
            </a:r>
          </a:p>
        </p:txBody>
      </p:sp>
    </p:spTree>
    <p:extLst>
      <p:ext uri="{BB962C8B-B14F-4D97-AF65-F5344CB8AC3E}">
        <p14:creationId xmlns:p14="http://schemas.microsoft.com/office/powerpoint/2010/main" val="334104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63C9-8B57-390D-8BEC-D118DB6D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FADCC7D-F8A9-CF22-D440-E6B1582470FF}"/>
              </a:ext>
            </a:extLst>
          </p:cNvPr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实际界面展示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FEA154D1-FBD3-062C-DC6A-C9DC0824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0E1D2-688A-5C23-54A7-882001B2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82" y="1690488"/>
            <a:ext cx="3229393" cy="5779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B2593-60FE-CD75-5316-F5E6362E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275" y="1696181"/>
            <a:ext cx="3229393" cy="577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1005AD-2059-9E43-771E-89D299D49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508" y="1697712"/>
            <a:ext cx="3229393" cy="5772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497EE-C1A4-3CF7-A411-8C99A3510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7741" y="1690488"/>
            <a:ext cx="3199018" cy="5772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DA4EBFB-CD4A-140B-7911-7B3ED901D7B9}"/>
              </a:ext>
            </a:extLst>
          </p:cNvPr>
          <p:cNvSpPr txBox="1"/>
          <p:nvPr/>
        </p:nvSpPr>
        <p:spPr>
          <a:xfrm>
            <a:off x="2136649" y="757624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启动页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127960-D6F9-873F-D0C8-3082C19FF8CE}"/>
              </a:ext>
            </a:extLst>
          </p:cNvPr>
          <p:cNvSpPr txBox="1"/>
          <p:nvPr/>
        </p:nvSpPr>
        <p:spPr>
          <a:xfrm>
            <a:off x="5462555" y="7576249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登录界面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0B8AF2-F190-F1E6-74A1-13B3518A78B5}"/>
              </a:ext>
            </a:extLst>
          </p:cNvPr>
          <p:cNvSpPr txBox="1"/>
          <p:nvPr/>
        </p:nvSpPr>
        <p:spPr>
          <a:xfrm>
            <a:off x="8884599" y="757476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用户端</a:t>
            </a: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30127960-D6F9-873F-D0C8-3082C19FF8CE}"/>
              </a:ext>
            </a:extLst>
          </p:cNvPr>
          <p:cNvSpPr txBox="1"/>
          <p:nvPr/>
        </p:nvSpPr>
        <p:spPr>
          <a:xfrm>
            <a:off x="12117109" y="75480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用户界面</a:t>
            </a:r>
          </a:p>
        </p:txBody>
      </p:sp>
    </p:spTree>
    <p:extLst>
      <p:ext uri="{BB962C8B-B14F-4D97-AF65-F5344CB8AC3E}">
        <p14:creationId xmlns:p14="http://schemas.microsoft.com/office/powerpoint/2010/main" val="353892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2FA26-525D-D338-665B-AD285CB8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974DA2F-8FAE-C620-73AC-25CE338526A3}"/>
              </a:ext>
            </a:extLst>
          </p:cNvPr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实际界面展示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D86253DB-B575-6023-0712-3183EA38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0C2D96-22BC-3538-B705-B953E38B6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01" y="1669816"/>
            <a:ext cx="3068545" cy="5776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E6F486-3123-147C-6052-F4F05459C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09" y="1759184"/>
            <a:ext cx="9713805" cy="5597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18">
            <a:extLst>
              <a:ext uri="{FF2B5EF4-FFF2-40B4-BE49-F238E27FC236}">
                <a16:creationId xmlns:a16="http://schemas.microsoft.com/office/drawing/2014/main" id="{B7F7C835-14C5-414B-5B15-C1A72F394F4B}"/>
              </a:ext>
            </a:extLst>
          </p:cNvPr>
          <p:cNvSpPr txBox="1"/>
          <p:nvPr/>
        </p:nvSpPr>
        <p:spPr>
          <a:xfrm>
            <a:off x="8890970" y="74478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管理员端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012B239F-D5E2-C0FC-6E8E-C180F36FA4AF}"/>
              </a:ext>
            </a:extLst>
          </p:cNvPr>
          <p:cNvSpPr txBox="1"/>
          <p:nvPr/>
        </p:nvSpPr>
        <p:spPr>
          <a:xfrm>
            <a:off x="2210532" y="75737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护工端</a:t>
            </a:r>
          </a:p>
        </p:txBody>
      </p:sp>
    </p:spTree>
    <p:extLst>
      <p:ext uri="{BB962C8B-B14F-4D97-AF65-F5344CB8AC3E}">
        <p14:creationId xmlns:p14="http://schemas.microsoft.com/office/powerpoint/2010/main" val="129759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736" b="703"/>
          <a:stretch/>
        </p:blipFill>
        <p:spPr>
          <a:xfrm>
            <a:off x="0" y="0"/>
            <a:ext cx="3803904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394960" y="2852928"/>
            <a:ext cx="8860536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  <a:hlinkClick r:id="rId4" action="ppaction://hlinksldjump"/>
              </a:rPr>
              <a:t>项目背景与意义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773168" y="2852928"/>
            <a:ext cx="438912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2800" dirty="0"/>
          </a:p>
        </p:txBody>
      </p:sp>
      <p:sp>
        <p:nvSpPr>
          <p:cNvPr id="5" name="Text 2"/>
          <p:cNvSpPr txBox="1"/>
          <p:nvPr/>
        </p:nvSpPr>
        <p:spPr>
          <a:xfrm>
            <a:off x="5404104" y="3785616"/>
            <a:ext cx="8860536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  <a:hlinkClick r:id="rId5" action="ppaction://hlinksldjump"/>
              </a:rPr>
              <a:t>需求分析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4773168" y="3785616"/>
            <a:ext cx="585216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2800" dirty="0"/>
          </a:p>
        </p:txBody>
      </p:sp>
      <p:sp>
        <p:nvSpPr>
          <p:cNvPr id="7" name="Text 4"/>
          <p:cNvSpPr txBox="1"/>
          <p:nvPr/>
        </p:nvSpPr>
        <p:spPr>
          <a:xfrm>
            <a:off x="5394960" y="4709160"/>
            <a:ext cx="8860536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  <a:hlinkClick r:id="rId6" action="ppaction://hlinksldjump"/>
              </a:rPr>
              <a:t>系统设计与技术实现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4773168" y="4709160"/>
            <a:ext cx="56692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03</a:t>
            </a:r>
            <a:endParaRPr lang="en-US" sz="2800" dirty="0"/>
          </a:p>
        </p:txBody>
      </p:sp>
      <p:sp>
        <p:nvSpPr>
          <p:cNvPr id="9" name="Text 6"/>
          <p:cNvSpPr txBox="1"/>
          <p:nvPr/>
        </p:nvSpPr>
        <p:spPr>
          <a:xfrm>
            <a:off x="5394960" y="5632704"/>
            <a:ext cx="8860536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  <a:hlinkClick r:id="rId7" action="ppaction://hlinksldjump"/>
              </a:rPr>
              <a:t>测试与成果验证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Text 7"/>
          <p:cNvSpPr txBox="1"/>
          <p:nvPr/>
        </p:nvSpPr>
        <p:spPr>
          <a:xfrm>
            <a:off x="4782312" y="5632704"/>
            <a:ext cx="594360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04</a:t>
            </a:r>
            <a:endParaRPr lang="en-US" sz="2800" dirty="0"/>
          </a:p>
        </p:txBody>
      </p:sp>
      <p:sp>
        <p:nvSpPr>
          <p:cNvPr id="11" name="Text 8"/>
          <p:cNvSpPr txBox="1"/>
          <p:nvPr/>
        </p:nvSpPr>
        <p:spPr>
          <a:xfrm>
            <a:off x="5394960" y="6565392"/>
            <a:ext cx="8860536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  <a:hlinkClick r:id="rId8" action="ppaction://hlinksldjump"/>
              </a:rPr>
              <a:t>项目总结与改进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 9"/>
          <p:cNvSpPr txBox="1"/>
          <p:nvPr/>
        </p:nvSpPr>
        <p:spPr>
          <a:xfrm>
            <a:off x="4782312" y="6565392"/>
            <a:ext cx="566928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2800" dirty="0"/>
          </a:p>
        </p:txBody>
      </p:sp>
      <p:sp>
        <p:nvSpPr>
          <p:cNvPr id="15" name="Text 12"/>
          <p:cNvSpPr txBox="1"/>
          <p:nvPr/>
        </p:nvSpPr>
        <p:spPr>
          <a:xfrm>
            <a:off x="4773168" y="640080"/>
            <a:ext cx="1371600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目录</a:t>
            </a:r>
            <a:endParaRPr 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Text 13"/>
          <p:cNvSpPr txBox="1"/>
          <p:nvPr/>
        </p:nvSpPr>
        <p:spPr>
          <a:xfrm>
            <a:off x="4773168" y="1243584"/>
            <a:ext cx="1234440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solidFill>
                  <a:srgbClr val="80808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CONTENTS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5243048" cy="8490857"/>
          </a:xfrm>
          <a:prstGeom prst="rect">
            <a:avLst/>
          </a:prstGeom>
          <a:gradFill flip="none" rotWithShape="1">
            <a:gsLst>
              <a:gs pos="0">
                <a:srgbClr val="00529B">
                  <a:alpha val="10000"/>
                </a:srgbClr>
              </a:gs>
              <a:gs pos="52991">
                <a:srgbClr val="00529B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测试结果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21003" y="1717965"/>
            <a:ext cx="530352" cy="530352"/>
          </a:xfrm>
          <a:prstGeom prst="ellipse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2793555" y="1708821"/>
            <a:ext cx="530352" cy="530352"/>
          </a:xfrm>
          <a:prstGeom prst="ellipse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2239307" y="1717965"/>
            <a:ext cx="530352" cy="530352"/>
          </a:xfrm>
          <a:prstGeom prst="ellipse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587" y="1818549"/>
            <a:ext cx="320040" cy="32004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39891" y="1818549"/>
            <a:ext cx="320040" cy="320040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972451" y="2046042"/>
            <a:ext cx="4151376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2400" b="1" dirty="0" err="1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测试</a:t>
            </a:r>
            <a:r>
              <a:rPr lang="zh-CN" altLang="en-US" sz="2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工具与环境</a:t>
            </a:r>
            <a:endParaRPr lang="en-US" sz="2400" dirty="0"/>
          </a:p>
        </p:txBody>
      </p:sp>
      <p:sp>
        <p:nvSpPr>
          <p:cNvPr id="14" name="Text 8"/>
          <p:cNvSpPr txBox="1"/>
          <p:nvPr/>
        </p:nvSpPr>
        <p:spPr>
          <a:xfrm>
            <a:off x="5709043" y="2046042"/>
            <a:ext cx="4123944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en-US" sz="2400" b="1" dirty="0" err="1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测试</a:t>
            </a:r>
            <a:endParaRPr lang="en-US" sz="2400" dirty="0"/>
          </a:p>
        </p:txBody>
      </p:sp>
      <p:sp>
        <p:nvSpPr>
          <p:cNvPr id="16" name="Text 10"/>
          <p:cNvSpPr txBox="1"/>
          <p:nvPr/>
        </p:nvSpPr>
        <p:spPr>
          <a:xfrm>
            <a:off x="10482211" y="2046042"/>
            <a:ext cx="4023360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改进与优化</a:t>
            </a:r>
            <a:endParaRPr lang="en-US" sz="2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3283" y="1818549"/>
            <a:ext cx="320040" cy="3200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8B69E36-74A9-7647-62C7-56302897E459}"/>
              </a:ext>
            </a:extLst>
          </p:cNvPr>
          <p:cNvSpPr txBox="1"/>
          <p:nvPr/>
        </p:nvSpPr>
        <p:spPr>
          <a:xfrm>
            <a:off x="1242866" y="2877039"/>
            <a:ext cx="4051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测试工具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工具链：包括 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JMeter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（性能测试）、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SQLMap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注入检测）、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Selectum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（功能测试）。</a:t>
            </a:r>
          </a:p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环境适配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兼容性：支持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6-8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英寸屏幕，解决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项兼容性问题。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部署：基于 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Docker 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的容器化部署，数据库冲突已修复。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AC3E43B-4892-07AA-CA63-32040CA8FF4F}"/>
              </a:ext>
            </a:extLst>
          </p:cNvPr>
          <p:cNvSpPr txBox="1"/>
          <p:nvPr/>
        </p:nvSpPr>
        <p:spPr>
          <a:xfrm>
            <a:off x="5958545" y="2660593"/>
            <a:ext cx="39111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技术指标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性能：评论加载平均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秒，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P99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延迟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&lt;1.5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秒；支持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200TPS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并发，响应时间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&lt;2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秒。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安全：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注入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漏洞，权限控制（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RBAC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）正常，修复快速恢复。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优化：操作系统效率提升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30%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，数据流查询重构。</a:t>
            </a:r>
          </a:p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测试结果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功能测试：评论提交成功率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100%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，预设请求准确率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100%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安全测试：特殊字符处理完善，权限逻辑加固，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SQLMap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全通过。</a:t>
            </a:r>
          </a:p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服务器表现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运行速度、扩展性、安全性均达标，用户体验优化。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9C7D589-6F35-3167-573D-93936037010C}"/>
              </a:ext>
            </a:extLst>
          </p:cNvPr>
          <p:cNvSpPr txBox="1"/>
          <p:nvPr/>
        </p:nvSpPr>
        <p:spPr>
          <a:xfrm>
            <a:off x="10788383" y="2977623"/>
            <a:ext cx="3211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改进与优化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老年版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优化：按钮对比度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&gt;20%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，字体放大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15%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数据库设计符合第三范式，容器化部署提升灵活性。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技术指标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389888" y="2395882"/>
            <a:ext cx="1143000" cy="1143000"/>
          </a:xfrm>
          <a:prstGeom prst="rect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"/>
          <p:cNvSpPr/>
          <p:nvPr/>
        </p:nvSpPr>
        <p:spPr>
          <a:xfrm>
            <a:off x="1421637" y="6023520"/>
            <a:ext cx="1143000" cy="1143000"/>
          </a:xfrm>
          <a:prstGeom prst="rect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0784" y="2706778"/>
            <a:ext cx="539496" cy="539496"/>
          </a:xfrm>
          <a:prstGeom prst="rect">
            <a:avLst/>
          </a:prstGeom>
        </p:spPr>
      </p:pic>
      <p:sp>
        <p:nvSpPr>
          <p:cNvPr id="8" name="Text 3"/>
          <p:cNvSpPr txBox="1"/>
          <p:nvPr/>
        </p:nvSpPr>
        <p:spPr>
          <a:xfrm>
            <a:off x="2679319" y="2807361"/>
            <a:ext cx="4292928" cy="2453733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运行速度：评论区加载时间平均</a:t>
            </a:r>
            <a:r>
              <a:rPr lang="en-US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秒，高并发提交响应时间</a:t>
            </a:r>
            <a:r>
              <a:rPr lang="en-US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秒以内。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安全性：成功通过</a:t>
            </a:r>
            <a:r>
              <a:rPr lang="en-US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注入防护和用户权限控制，未发现明显漏洞。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扩展性：数据库设计遵循第三范式，易于扩展。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部署方便性：使用</a:t>
            </a:r>
            <a:r>
              <a:rPr lang="en-US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容器化部署，简化了部署流程。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可用性：用户界面友好，操作简单。</a:t>
            </a:r>
            <a:endParaRPr lang="zh-CN" altLang="zh-CN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 txBox="1"/>
          <p:nvPr/>
        </p:nvSpPr>
        <p:spPr>
          <a:xfrm>
            <a:off x="2784156" y="6284124"/>
            <a:ext cx="5285232" cy="10241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kern="1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界面简洁，操作流程适老化设计</a:t>
            </a:r>
            <a:endParaRPr lang="en-US" sz="2000" kern="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2679319" y="2215723"/>
            <a:ext cx="5294376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8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系统性能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Text 6"/>
          <p:cNvSpPr txBox="1"/>
          <p:nvPr/>
        </p:nvSpPr>
        <p:spPr>
          <a:xfrm>
            <a:off x="2784156" y="5872644"/>
            <a:ext cx="5230368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>
              <a:lnSpc>
                <a:spcPct val="125000"/>
              </a:lnSpc>
            </a:pPr>
            <a:r>
              <a:rPr lang="en-US" sz="28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用户体验</a:t>
            </a:r>
            <a:endParaRPr lang="en-US" sz="2800" b="1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3389" y="6334416"/>
            <a:ext cx="539496" cy="539496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F405E48-0CF2-0635-03DE-CA65C4036B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286" y="2565046"/>
            <a:ext cx="6555927" cy="371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288" y="3739896"/>
            <a:ext cx="6592824" cy="106070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7397496" y="2112264"/>
            <a:ext cx="7351776" cy="45079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6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项目总结与改进</a:t>
            </a:r>
            <a:endParaRPr lang="en-US" sz="6400" dirty="0"/>
          </a:p>
        </p:txBody>
      </p:sp>
      <p:sp>
        <p:nvSpPr>
          <p:cNvPr id="5" name="Text 1"/>
          <p:cNvSpPr txBox="1"/>
          <p:nvPr/>
        </p:nvSpPr>
        <p:spPr>
          <a:xfrm>
            <a:off x="4828032" y="3547872"/>
            <a:ext cx="2020824" cy="1490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00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05</a:t>
            </a:r>
            <a:endParaRPr lang="en-US" sz="10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36592"/>
            <a:ext cx="2377440" cy="1188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5243048" cy="8577072"/>
          </a:xfrm>
          <a:prstGeom prst="rect">
            <a:avLst/>
          </a:prstGeom>
          <a:solidFill>
            <a:srgbClr val="00529B">
              <a:alpha val="8235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745240F3-812B-1389-2F8F-ABEE269E3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887" y="1982481"/>
            <a:ext cx="7304153" cy="499162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项目</a:t>
            </a: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总结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3"/>
          <p:cNvSpPr txBox="1"/>
          <p:nvPr/>
        </p:nvSpPr>
        <p:spPr>
          <a:xfrm>
            <a:off x="2002536" y="3308710"/>
            <a:ext cx="534924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功能覆盖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389120" y="2304288"/>
            <a:ext cx="9144" cy="576072"/>
          </a:xfrm>
          <a:prstGeom prst="rect">
            <a:avLst/>
          </a:prstGeom>
          <a:solidFill>
            <a:srgbClr val="FFFFFF">
              <a:alpha val="50196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7037717" y="5197339"/>
            <a:ext cx="1656323" cy="1776769"/>
          </a:xfrm>
          <a:prstGeom prst="rect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1"/>
          <p:cNvSpPr txBox="1"/>
          <p:nvPr/>
        </p:nvSpPr>
        <p:spPr>
          <a:xfrm>
            <a:off x="4948313" y="5625380"/>
            <a:ext cx="5803913" cy="39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18" name="Text 12"/>
          <p:cNvSpPr txBox="1"/>
          <p:nvPr/>
        </p:nvSpPr>
        <p:spPr>
          <a:xfrm>
            <a:off x="7603970" y="6280997"/>
            <a:ext cx="779730" cy="497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10%</a:t>
            </a:r>
            <a:endParaRPr lang="en-US" sz="2000" dirty="0"/>
          </a:p>
        </p:txBody>
      </p:sp>
      <p:sp>
        <p:nvSpPr>
          <p:cNvPr id="20" name="Text 14"/>
          <p:cNvSpPr txBox="1"/>
          <p:nvPr/>
        </p:nvSpPr>
        <p:spPr>
          <a:xfrm>
            <a:off x="7522941" y="6037361"/>
            <a:ext cx="1354572" cy="34382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同比增长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10789920" y="2304288"/>
            <a:ext cx="9144" cy="576072"/>
          </a:xfrm>
          <a:prstGeom prst="rect">
            <a:avLst/>
          </a:prstGeom>
          <a:solidFill>
            <a:srgbClr val="FFFFFF">
              <a:alpha val="50196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345353-A1D0-8917-50AE-2022007B38B6}"/>
              </a:ext>
            </a:extLst>
          </p:cNvPr>
          <p:cNvSpPr txBox="1"/>
          <p:nvPr/>
        </p:nvSpPr>
        <p:spPr>
          <a:xfrm>
            <a:off x="1802981" y="3109358"/>
            <a:ext cx="3081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项目协调与分工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BA552A-F5A5-63B9-8F6A-542052E4AEE1}"/>
              </a:ext>
            </a:extLst>
          </p:cNvPr>
          <p:cNvSpPr txBox="1"/>
          <p:nvPr/>
        </p:nvSpPr>
        <p:spPr>
          <a:xfrm>
            <a:off x="1802981" y="3804603"/>
            <a:ext cx="49938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团队分工明确：前端（界面）、后端（逻辑/数据库）、测试（用例执行）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协作管理：定期会议 + Trello看板实现任务透明化与进度追踪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7240" y="2679192"/>
            <a:ext cx="6702552" cy="3978480"/>
          </a:xfrm>
          <a:prstGeom prst="roundRect">
            <a:avLst>
              <a:gd name="adj" fmla="val 6868"/>
            </a:avLst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项目成果</a:t>
            </a:r>
            <a:endParaRPr lang="en-US" sz="4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1266444" y="3881590"/>
            <a:ext cx="5769864" cy="23317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技术难题：高并发下数据库连接瓶颈 → 配置优化解决 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设计难题：个人简介信息展示复杂 → 卡片式布局提升用户体验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 </a:t>
            </a:r>
            <a:endParaRPr 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581912" y="2423160"/>
            <a:ext cx="5138928" cy="594360"/>
          </a:xfrm>
          <a:prstGeom prst="roundRect">
            <a:avLst>
              <a:gd name="adj" fmla="val 20000"/>
            </a:avLst>
          </a:prstGeom>
          <a:solidFill>
            <a:srgbClr val="00529B"/>
          </a:solidFill>
          <a:ln w="19050">
            <a:solidFill>
              <a:srgbClr val="00529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133088" y="2057400"/>
            <a:ext cx="7013448" cy="0"/>
          </a:xfrm>
          <a:prstGeom prst="lineInv">
            <a:avLst/>
          </a:prstGeom>
          <a:solidFill>
            <a:srgbClr val="FFFFFF"/>
          </a:solidFill>
          <a:ln w="19050">
            <a:solidFill>
              <a:srgbClr val="808080">
                <a:alpha val="4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4005072" y="1947672"/>
            <a:ext cx="246888" cy="246888"/>
          </a:xfrm>
          <a:prstGeom prst="ellipse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1018520" y="1938528"/>
            <a:ext cx="246888" cy="246888"/>
          </a:xfrm>
          <a:prstGeom prst="ellipse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9" name="Text 7"/>
          <p:cNvSpPr txBox="1"/>
          <p:nvPr/>
        </p:nvSpPr>
        <p:spPr>
          <a:xfrm>
            <a:off x="1746504" y="2523744"/>
            <a:ext cx="4764024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功能扩展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790688" y="2679191"/>
            <a:ext cx="6702552" cy="5245735"/>
          </a:xfrm>
          <a:prstGeom prst="roundRect">
            <a:avLst>
              <a:gd name="adj" fmla="val 6868"/>
            </a:avLst>
          </a:prstGeom>
          <a:solidFill>
            <a:srgbClr val="55ABED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 txBox="1"/>
          <p:nvPr/>
        </p:nvSpPr>
        <p:spPr>
          <a:xfrm>
            <a:off x="8257032" y="3264408"/>
            <a:ext cx="5769864" cy="23317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实时消息处理：基于</a:t>
            </a:r>
            <a:r>
              <a:rPr lang="en-US" altLang="zh-CN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localStorage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的离线缓存，增强实时性 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双历法转换：集成</a:t>
            </a:r>
            <a:r>
              <a:rPr lang="en-US" altLang="zh-CN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chinese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-lunar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库，农历误差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&lt;1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天  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性能优化：消息加载速度提升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45%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680ms → 380ms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）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分页性能优化：</a:t>
            </a:r>
            <a:r>
              <a:rPr lang="en-US" altLang="zh-CN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ElementUI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分页组件 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+ 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数据动态绑定 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护工类型区分：数据库字段分类 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+ 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前端筛选排序 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+ 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后端逻辑分离  </a:t>
            </a:r>
            <a:endParaRPr lang="en-US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ource Han Sans CN Regular" pitchFamily="34" charset="-120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待评价订单处理 ：订单状态字段 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+ 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界面提示 </a:t>
            </a:r>
            <a:r>
              <a:rPr lang="en-US" altLang="zh-CN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+ </a:t>
            </a:r>
            <a:r>
              <a:rPr lang="zh-CN" alt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应用内提醒  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595360" y="2423160"/>
            <a:ext cx="5138928" cy="594360"/>
          </a:xfrm>
          <a:prstGeom prst="roundRect">
            <a:avLst>
              <a:gd name="adj" fmla="val 20000"/>
            </a:avLst>
          </a:prstGeom>
          <a:solidFill>
            <a:srgbClr val="55ABED"/>
          </a:solidFill>
          <a:ln w="19050">
            <a:solidFill>
              <a:srgbClr val="55ABED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13" name="Text 11"/>
          <p:cNvSpPr txBox="1"/>
          <p:nvPr/>
        </p:nvSpPr>
        <p:spPr>
          <a:xfrm>
            <a:off x="8759952" y="2505456"/>
            <a:ext cx="4764024" cy="4297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8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性能优化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1389888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遇到的问题和解决方案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5440" y="2916935"/>
            <a:ext cx="4443984" cy="416005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240" y="2916935"/>
            <a:ext cx="4443984" cy="416005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729216" y="2898648"/>
            <a:ext cx="2852928" cy="0"/>
          </a:xfrm>
          <a:prstGeom prst="line">
            <a:avLst/>
          </a:prstGeom>
          <a:solidFill>
            <a:srgbClr val="FFFFFF"/>
          </a:solidFill>
          <a:ln w="47625">
            <a:solidFill>
              <a:srgbClr val="00529B"/>
            </a:solidFill>
            <a:prstDash val="solid"/>
            <a:headEnd type="none"/>
            <a:tailEnd type="triangl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6" name="Shape 2"/>
          <p:cNvSpPr/>
          <p:nvPr/>
        </p:nvSpPr>
        <p:spPr>
          <a:xfrm>
            <a:off x="5788152" y="2898648"/>
            <a:ext cx="2852928" cy="0"/>
          </a:xfrm>
          <a:prstGeom prst="line">
            <a:avLst/>
          </a:prstGeom>
          <a:solidFill>
            <a:srgbClr val="FFFFFF"/>
          </a:solidFill>
          <a:ln w="47625">
            <a:solidFill>
              <a:srgbClr val="55ABED"/>
            </a:solidFill>
            <a:prstDash val="solid"/>
            <a:headEnd type="none"/>
            <a:tailEnd type="triangl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93424" y="3355848"/>
            <a:ext cx="338328" cy="33832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4752" y="2916935"/>
            <a:ext cx="4443984" cy="4160059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1883664" y="2898648"/>
            <a:ext cx="2852928" cy="0"/>
          </a:xfrm>
          <a:prstGeom prst="line">
            <a:avLst/>
          </a:prstGeom>
          <a:solidFill>
            <a:srgbClr val="FFFFFF"/>
          </a:solidFill>
          <a:ln w="47625">
            <a:solidFill>
              <a:srgbClr val="00529B"/>
            </a:solidFill>
            <a:prstDash val="solid"/>
            <a:headEnd type="none"/>
            <a:tailEnd type="triangl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02736" y="3355848"/>
            <a:ext cx="329184" cy="329184"/>
          </a:xfrm>
          <a:prstGeom prst="rect">
            <a:avLst/>
          </a:prstGeom>
        </p:spPr>
      </p:pic>
      <p:sp>
        <p:nvSpPr>
          <p:cNvPr id="11" name="Text 4"/>
          <p:cNvSpPr txBox="1"/>
          <p:nvPr/>
        </p:nvSpPr>
        <p:spPr>
          <a:xfrm>
            <a:off x="2529240" y="4416551"/>
            <a:ext cx="2843784" cy="17373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使用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ElementUl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el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-pagination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组件，实现分页数据绑定以及页码变化的处理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 txBox="1"/>
          <p:nvPr/>
        </p:nvSpPr>
        <p:spPr>
          <a:xfrm>
            <a:off x="6300215" y="4267387"/>
            <a:ext cx="2697480" cy="17373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数据模型设计：在数据库中为护工类型设计不同字段。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前端展示：根据护工类型提供筛选和排序功能。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服务逻辑：在后端实现根据护工类型的不同业务逻辑。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 txBox="1"/>
          <p:nvPr/>
        </p:nvSpPr>
        <p:spPr>
          <a:xfrm>
            <a:off x="10305288" y="4290293"/>
            <a:ext cx="2697481" cy="17373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订单状态管理：在数据库中为订单添加状态字段。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用户界面提示：提供明显的待评价订单提示。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宋体" panose="02010600030101010101" pitchFamily="2" charset="-122"/>
              </a:rPr>
              <a:t>评价提醒：服务完成后，通过应用内通知提醒用户进行评价。</a:t>
            </a:r>
            <a:endParaRPr lang="zh-CN" altLang="zh-CN" sz="2000" kern="1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 txBox="1"/>
          <p:nvPr/>
        </p:nvSpPr>
        <p:spPr>
          <a:xfrm>
            <a:off x="2423160" y="3730752"/>
            <a:ext cx="269748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分页实现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 8"/>
          <p:cNvSpPr txBox="1"/>
          <p:nvPr/>
        </p:nvSpPr>
        <p:spPr>
          <a:xfrm>
            <a:off x="6300216" y="3730752"/>
            <a:ext cx="269748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护工类型区分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Text 9"/>
          <p:cNvSpPr txBox="1"/>
          <p:nvPr/>
        </p:nvSpPr>
        <p:spPr>
          <a:xfrm>
            <a:off x="10213848" y="3730752"/>
            <a:ext cx="2697480" cy="3017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待评价订单处理</a:t>
            </a:r>
            <a:endParaRPr 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88936" y="3355848"/>
            <a:ext cx="329184" cy="329184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1361-04E3-32B0-5791-2BFE41F5E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76807C1-8395-C054-9DA0-99767193A58B}"/>
              </a:ext>
            </a:extLst>
          </p:cNvPr>
          <p:cNvSpPr/>
          <p:nvPr/>
        </p:nvSpPr>
        <p:spPr>
          <a:xfrm>
            <a:off x="0" y="0"/>
            <a:ext cx="15243048" cy="8577072"/>
          </a:xfrm>
          <a:prstGeom prst="rect">
            <a:avLst/>
          </a:prstGeom>
          <a:solidFill>
            <a:srgbClr val="00529B">
              <a:alpha val="8235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9CB7035-FECD-3E41-7496-34F670E07489}"/>
              </a:ext>
            </a:extLst>
          </p:cNvPr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 err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项目</a:t>
            </a:r>
            <a:r>
              <a:rPr lang="zh-CN" alt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总结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54BCA8D1-5B6E-9B94-1CBC-381C81636E4B}"/>
              </a:ext>
            </a:extLst>
          </p:cNvPr>
          <p:cNvSpPr/>
          <p:nvPr/>
        </p:nvSpPr>
        <p:spPr>
          <a:xfrm>
            <a:off x="4389120" y="2304288"/>
            <a:ext cx="9144" cy="576072"/>
          </a:xfrm>
          <a:prstGeom prst="rect">
            <a:avLst/>
          </a:prstGeom>
          <a:solidFill>
            <a:srgbClr val="FFFFFF">
              <a:alpha val="50196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3F1DE3AD-563B-719E-EAE0-A9AE91BF4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887" y="1982481"/>
            <a:ext cx="7304153" cy="4991627"/>
          </a:xfrm>
          <a:prstGeom prst="rect">
            <a:avLst/>
          </a:prstGeom>
        </p:spPr>
      </p:pic>
      <p:sp>
        <p:nvSpPr>
          <p:cNvPr id="22" name="Shape 16">
            <a:extLst>
              <a:ext uri="{FF2B5EF4-FFF2-40B4-BE49-F238E27FC236}">
                <a16:creationId xmlns:a16="http://schemas.microsoft.com/office/drawing/2014/main" id="{5DABCEC5-D6BD-8134-CC55-8AE6084F3413}"/>
              </a:ext>
            </a:extLst>
          </p:cNvPr>
          <p:cNvSpPr/>
          <p:nvPr/>
        </p:nvSpPr>
        <p:spPr>
          <a:xfrm>
            <a:off x="10789920" y="2304288"/>
            <a:ext cx="9144" cy="576072"/>
          </a:xfrm>
          <a:prstGeom prst="rect">
            <a:avLst/>
          </a:prstGeom>
          <a:solidFill>
            <a:srgbClr val="FFFFFF">
              <a:alpha val="50196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0C162CE5-FEC7-02C9-6062-0C8B4C5A5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42EE369-2F7B-5E7A-2D4F-2DDE6CEC4BC1}"/>
              </a:ext>
            </a:extLst>
          </p:cNvPr>
          <p:cNvSpPr txBox="1"/>
          <p:nvPr/>
        </p:nvSpPr>
        <p:spPr>
          <a:xfrm>
            <a:off x="1760680" y="3803265"/>
            <a:ext cx="60776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设计创新不足：界面风格常规，缺乏差异化 </a:t>
            </a:r>
            <a:endParaRPr lang="en-US" altLang="zh-CN" sz="2000" dirty="0"/>
          </a:p>
          <a:p>
            <a:r>
              <a:rPr lang="zh-CN" altLang="en-US" sz="2000" dirty="0"/>
              <a:t>功能待完善：图片存储未实现，无法动态修改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CDB225A-850C-51F8-F6B1-2BF025C77802}"/>
              </a:ext>
            </a:extLst>
          </p:cNvPr>
          <p:cNvSpPr txBox="1"/>
          <p:nvPr/>
        </p:nvSpPr>
        <p:spPr>
          <a:xfrm>
            <a:off x="1701706" y="3186609"/>
            <a:ext cx="2835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存在的不足</a:t>
            </a:r>
          </a:p>
        </p:txBody>
      </p:sp>
      <p:sp>
        <p:nvSpPr>
          <p:cNvPr id="5" name="Shape 10">
            <a:extLst>
              <a:ext uri="{FF2B5EF4-FFF2-40B4-BE49-F238E27FC236}">
                <a16:creationId xmlns:a16="http://schemas.microsoft.com/office/drawing/2014/main" id="{598C4417-5694-8AA7-7C07-697E50D65A76}"/>
              </a:ext>
            </a:extLst>
          </p:cNvPr>
          <p:cNvSpPr/>
          <p:nvPr/>
        </p:nvSpPr>
        <p:spPr>
          <a:xfrm>
            <a:off x="7037717" y="5197339"/>
            <a:ext cx="1656323" cy="1776769"/>
          </a:xfrm>
          <a:prstGeom prst="rect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3BC0DC0C-359B-E9AE-A7DA-55DA1B965DC4}"/>
              </a:ext>
            </a:extLst>
          </p:cNvPr>
          <p:cNvSpPr txBox="1"/>
          <p:nvPr/>
        </p:nvSpPr>
        <p:spPr>
          <a:xfrm>
            <a:off x="7424664" y="5890099"/>
            <a:ext cx="882428" cy="39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预计</a:t>
            </a:r>
            <a:endParaRPr lang="en-US" altLang="zh-CN" sz="1600" b="1" dirty="0">
              <a:solidFill>
                <a:srgbClr val="FFFFFF"/>
              </a:solidFill>
              <a:latin typeface="Source Han Sans CN Regular" pitchFamily="34" charset="0"/>
              <a:ea typeface="Source Han Sans CN Regular" pitchFamily="34" charset="-122"/>
              <a:cs typeface="Source Han Sans CN Regular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下一版本解决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198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40080" y="4636008"/>
            <a:ext cx="7232904" cy="234086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谢谢观看</a:t>
            </a:r>
            <a:endParaRPr lang="en-US" sz="8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713232" y="7031736"/>
            <a:ext cx="5795144" cy="5029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作者：安映兆 葛怡娜 付瑞雪 刘欣 刘如意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288" y="3739896"/>
            <a:ext cx="6592824" cy="106070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7397496" y="2112264"/>
            <a:ext cx="7351776" cy="45079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6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项目背景与意义</a:t>
            </a:r>
            <a:endParaRPr lang="en-US" sz="6400" dirty="0"/>
          </a:p>
        </p:txBody>
      </p:sp>
      <p:sp>
        <p:nvSpPr>
          <p:cNvPr id="5" name="Text 1"/>
          <p:cNvSpPr txBox="1"/>
          <p:nvPr/>
        </p:nvSpPr>
        <p:spPr>
          <a:xfrm>
            <a:off x="4700016" y="3547872"/>
            <a:ext cx="1901952" cy="1490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00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0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36592"/>
            <a:ext cx="2377440" cy="118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518" r="2294"/>
          <a:stretch/>
        </p:blipFill>
        <p:spPr>
          <a:xfrm>
            <a:off x="1377270" y="2001596"/>
            <a:ext cx="3456432" cy="54681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4761" y="3142290"/>
            <a:ext cx="82296" cy="246888"/>
          </a:xfrm>
          <a:prstGeom prst="rect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   </a:t>
            </a:r>
            <a:endParaRPr lang="en-US" sz="1400" dirty="0"/>
          </a:p>
        </p:txBody>
      </p:sp>
      <p:sp>
        <p:nvSpPr>
          <p:cNvPr id="4" name="Text 1"/>
          <p:cNvSpPr txBox="1"/>
          <p:nvPr/>
        </p:nvSpPr>
        <p:spPr>
          <a:xfrm>
            <a:off x="5696306" y="3637573"/>
            <a:ext cx="8180561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2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传统养老模式面临人力成本高、服务效率低、信息沟通不畅等问题</a:t>
            </a:r>
            <a:endParaRPr lang="en-US" sz="2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5685345" y="3078282"/>
            <a:ext cx="3621024" cy="3566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人口老龄化问题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586578" y="4999424"/>
            <a:ext cx="82296" cy="246888"/>
          </a:xfrm>
          <a:prstGeom prst="rect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   </a:t>
            </a:r>
            <a:endParaRPr lang="en-US" sz="1400" dirty="0"/>
          </a:p>
        </p:txBody>
      </p:sp>
      <p:sp>
        <p:nvSpPr>
          <p:cNvPr id="7" name="Text 4"/>
          <p:cNvSpPr txBox="1"/>
          <p:nvPr/>
        </p:nvSpPr>
        <p:spPr>
          <a:xfrm>
            <a:off x="5696306" y="5420816"/>
            <a:ext cx="7862676" cy="1367813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2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老年人：健康监测不足、生活服务不便、安全风险高</a:t>
            </a:r>
            <a:endParaRPr lang="en-US" sz="2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2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养老机构：护工调度低效、服务流程依赖人工管理</a:t>
            </a:r>
            <a:endParaRPr lang="en-US" sz="2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5696306" y="4861525"/>
            <a:ext cx="3621024" cy="3566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用户痛点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6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社会需求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3147291" y="5213768"/>
            <a:ext cx="2211850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功能整合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1389888" y="5855401"/>
            <a:ext cx="3595898" cy="717805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开发“银龄云护”系统，</a:t>
            </a:r>
            <a:r>
              <a:rPr lang="en-US" sz="24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提供</a:t>
            </a:r>
            <a:r>
              <a:rPr lang="en-US" sz="2400" b="1" dirty="0" err="1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健康管理、安全监护、生活照料、服务管理</a:t>
            </a:r>
            <a:r>
              <a:rPr lang="en-US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四大功能</a:t>
            </a:r>
            <a:endParaRPr lang="zh-CN" altLang="zh-CN" sz="2000" dirty="0">
              <a:solidFill>
                <a:srgbClr val="40404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endParaRPr lang="en-US" sz="1500" b="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721" y="5087981"/>
            <a:ext cx="6455664" cy="2935224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1389888" y="466344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项目目标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162545" y="5204624"/>
            <a:ext cx="566928" cy="566928"/>
          </a:xfrm>
          <a:prstGeom prst="ellipse">
            <a:avLst/>
          </a:prstGeom>
          <a:solidFill>
            <a:srgbClr val="00529B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 txBox="1"/>
          <p:nvPr/>
        </p:nvSpPr>
        <p:spPr>
          <a:xfrm>
            <a:off x="5290561" y="5332640"/>
            <a:ext cx="301752" cy="31089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5C353154-94F1-B3EE-CEF6-0BCC83692E6E}"/>
              </a:ext>
            </a:extLst>
          </p:cNvPr>
          <p:cNvSpPr txBox="1"/>
          <p:nvPr/>
        </p:nvSpPr>
        <p:spPr>
          <a:xfrm>
            <a:off x="9868438" y="2190313"/>
            <a:ext cx="3336599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技术目标</a:t>
            </a:r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293CD96A-6631-9896-ED8D-2C84B7956A67}"/>
              </a:ext>
            </a:extLst>
          </p:cNvPr>
          <p:cNvSpPr txBox="1"/>
          <p:nvPr/>
        </p:nvSpPr>
        <p:spPr>
          <a:xfrm>
            <a:off x="9868437" y="2823900"/>
            <a:ext cx="4078471" cy="7477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提升养老服务效率，减轻机构负担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通过智能化管理减少人为差错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3932A598-0512-4528-5DA9-B1F7A764C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513" y="1793068"/>
            <a:ext cx="6455664" cy="2935224"/>
          </a:xfrm>
          <a:prstGeom prst="rect">
            <a:avLst/>
          </a:prstGeom>
        </p:spPr>
      </p:pic>
      <p:sp>
        <p:nvSpPr>
          <p:cNvPr id="22" name="Shape 6">
            <a:extLst>
              <a:ext uri="{FF2B5EF4-FFF2-40B4-BE49-F238E27FC236}">
                <a16:creationId xmlns:a16="http://schemas.microsoft.com/office/drawing/2014/main" id="{306B748C-EDD1-1CED-A746-E6E3865FD1C3}"/>
              </a:ext>
            </a:extLst>
          </p:cNvPr>
          <p:cNvSpPr/>
          <p:nvPr/>
        </p:nvSpPr>
        <p:spPr>
          <a:xfrm>
            <a:off x="9058285" y="2098873"/>
            <a:ext cx="566928" cy="566928"/>
          </a:xfrm>
          <a:prstGeom prst="ellipse">
            <a:avLst/>
          </a:prstGeom>
          <a:solidFill>
            <a:srgbClr val="55ABED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07696328-EB24-23EC-471C-CD799BFC3F7B}"/>
              </a:ext>
            </a:extLst>
          </p:cNvPr>
          <p:cNvSpPr txBox="1"/>
          <p:nvPr/>
        </p:nvSpPr>
        <p:spPr>
          <a:xfrm>
            <a:off x="9186301" y="2226889"/>
            <a:ext cx="301752" cy="31089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4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01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90257" y="3373290"/>
            <a:ext cx="7604850" cy="2551100"/>
          </a:xfrm>
          <a:prstGeom prst="rect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6052" r="6081"/>
          <a:stretch/>
        </p:blipFill>
        <p:spPr>
          <a:xfrm>
            <a:off x="1605809" y="1819656"/>
            <a:ext cx="3584448" cy="613562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社会价值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5489051" y="3767556"/>
            <a:ext cx="7306056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社会效益</a:t>
            </a:r>
            <a:endParaRPr lang="en-US" sz="3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3"/>
          <p:cNvSpPr txBox="1"/>
          <p:nvPr/>
        </p:nvSpPr>
        <p:spPr>
          <a:xfrm>
            <a:off x="5846618" y="4411790"/>
            <a:ext cx="6576291" cy="1067773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缓解家庭压力：家属可实时掌握老人健康状况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促进就业：带动医护人员、护理员等岗位需求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243048" cy="85770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288" y="3739896"/>
            <a:ext cx="6592824" cy="106070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7397496" y="2112264"/>
            <a:ext cx="7351776" cy="45079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6400" b="1" dirty="0">
                <a:solidFill>
                  <a:srgbClr val="000000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需求分析</a:t>
            </a:r>
            <a:endParaRPr lang="en-US" sz="6400" dirty="0"/>
          </a:p>
        </p:txBody>
      </p:sp>
      <p:sp>
        <p:nvSpPr>
          <p:cNvPr id="5" name="Text 1"/>
          <p:cNvSpPr txBox="1"/>
          <p:nvPr/>
        </p:nvSpPr>
        <p:spPr>
          <a:xfrm>
            <a:off x="4882896" y="3547872"/>
            <a:ext cx="2075688" cy="1490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00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02</a:t>
            </a:r>
            <a:endParaRPr lang="en-US" sz="10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736592"/>
            <a:ext cx="2377440" cy="118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5280" y="2404872"/>
            <a:ext cx="5257800" cy="1828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529B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762" rIns="762" bIns="762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55280" y="4855464"/>
            <a:ext cx="5257800" cy="1828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5ABED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762" tIns="762" rIns="762" bIns="762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rgbClr val="FFFFFF"/>
                </a:solidFill>
                <a:latin typeface="Source Han Sans CN Regular" pitchFamily="34" charset="0"/>
                <a:ea typeface="Source Han Sans CN Regular" pitchFamily="34" charset="-122"/>
                <a:cs typeface="Source Han Sans CN Regular" pitchFamily="34" charset="-120"/>
              </a:rPr>
              <a:t>  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1521440" y="4992624"/>
            <a:ext cx="1554480" cy="1554480"/>
          </a:xfrm>
          <a:prstGeom prst="ellipse">
            <a:avLst/>
          </a:prstGeom>
          <a:gradFill flip="none" rotWithShape="1">
            <a:gsLst>
              <a:gs pos="0">
                <a:srgbClr val="55ABED">
                  <a:alpha val="17000"/>
                </a:srgbClr>
              </a:gs>
              <a:gs pos="100000">
                <a:srgbClr val="55ABED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5" name="Text 3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面向用户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5024" y="2203704"/>
            <a:ext cx="4892040" cy="48920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6472" y="2203704"/>
            <a:ext cx="2450592" cy="238658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6472" y="4709160"/>
            <a:ext cx="2450592" cy="238658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521440" y="2542032"/>
            <a:ext cx="1554480" cy="1554480"/>
          </a:xfrm>
          <a:prstGeom prst="ellipse">
            <a:avLst/>
          </a:prstGeom>
          <a:gradFill flip="none" rotWithShape="1">
            <a:gsLst>
              <a:gs pos="0">
                <a:srgbClr val="00529B">
                  <a:alpha val="17000"/>
                </a:srgbClr>
              </a:gs>
              <a:gs pos="100000">
                <a:srgbClr val="00529B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5376" y="3401568"/>
            <a:ext cx="3611880" cy="2340864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11768328" y="2706624"/>
            <a:ext cx="1060704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400" b="1" dirty="0">
                <a:solidFill>
                  <a:srgbClr val="00529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6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85632" y="3044952"/>
            <a:ext cx="548640" cy="548640"/>
          </a:xfrm>
          <a:prstGeom prst="rect">
            <a:avLst/>
          </a:prstGeom>
        </p:spPr>
      </p:pic>
      <p:sp>
        <p:nvSpPr>
          <p:cNvPr id="14" name="Text 7"/>
          <p:cNvSpPr txBox="1"/>
          <p:nvPr/>
        </p:nvSpPr>
        <p:spPr>
          <a:xfrm>
            <a:off x="8897112" y="2926726"/>
            <a:ext cx="2505456" cy="142581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核心需求：健康管理</a:t>
            </a:r>
            <a:r>
              <a:rPr lang="en-US" sz="20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、</a:t>
            </a:r>
          </a:p>
          <a:p>
            <a:pPr algn="r">
              <a:lnSpc>
                <a:spcPct val="125000"/>
              </a:lnSpc>
            </a:pPr>
            <a:r>
              <a:rPr lang="en-US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安全监护、生活服务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 8"/>
          <p:cNvSpPr txBox="1"/>
          <p:nvPr/>
        </p:nvSpPr>
        <p:spPr>
          <a:xfrm>
            <a:off x="9144000" y="2486521"/>
            <a:ext cx="2267712" cy="440205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r">
              <a:lnSpc>
                <a:spcPct val="125000"/>
              </a:lnSpc>
            </a:pPr>
            <a:r>
              <a:rPr lang="en-US" sz="2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老年人需求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Text 9"/>
          <p:cNvSpPr txBox="1"/>
          <p:nvPr/>
        </p:nvSpPr>
        <p:spPr>
          <a:xfrm>
            <a:off x="11768328" y="5166360"/>
            <a:ext cx="1060704" cy="12161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400" b="1" dirty="0">
                <a:solidFill>
                  <a:srgbClr val="55ABED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6400" dirty="0"/>
          </a:p>
        </p:txBody>
      </p:sp>
      <p:sp>
        <p:nvSpPr>
          <p:cNvPr id="17" name="Text 10"/>
          <p:cNvSpPr txBox="1"/>
          <p:nvPr/>
        </p:nvSpPr>
        <p:spPr>
          <a:xfrm>
            <a:off x="8974951" y="5550408"/>
            <a:ext cx="2409329" cy="10424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r">
              <a:lnSpc>
                <a:spcPct val="125000"/>
              </a:lnSpc>
            </a:pPr>
            <a:r>
              <a:rPr lang="en-US" sz="20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核心需求：服务管理、数据高效处理</a:t>
            </a:r>
            <a:endParaRPr 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Text 11"/>
          <p:cNvSpPr txBox="1"/>
          <p:nvPr/>
        </p:nvSpPr>
        <p:spPr>
          <a:xfrm>
            <a:off x="9134856" y="4901184"/>
            <a:ext cx="2267712" cy="603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b"/>
          <a:lstStyle/>
          <a:p>
            <a:pPr algn="r">
              <a:lnSpc>
                <a:spcPct val="125000"/>
              </a:lnSpc>
            </a:pPr>
            <a:r>
              <a:rPr lang="en-US" sz="24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养老机构需求</a:t>
            </a:r>
            <a:endParaRPr 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85632" y="5495544"/>
            <a:ext cx="548640" cy="548640"/>
          </a:xfrm>
          <a:prstGeom prst="rect">
            <a:avLst/>
          </a:prstGeom>
        </p:spPr>
      </p:pic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7256" y="2542032"/>
            <a:ext cx="2880360" cy="923544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86400" y="5687568"/>
            <a:ext cx="2871216" cy="1069848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7240" y="466344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47"/>
          <a:stretch/>
        </p:blipFill>
        <p:spPr>
          <a:xfrm>
            <a:off x="7808976" y="2505456"/>
            <a:ext cx="6693408" cy="44622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79576" y="2505456"/>
            <a:ext cx="6236208" cy="4462272"/>
          </a:xfrm>
          <a:prstGeom prst="rect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13661136" y="1078992"/>
            <a:ext cx="164592" cy="164592"/>
          </a:xfrm>
          <a:prstGeom prst="ellipse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3935456" y="1078992"/>
            <a:ext cx="164592" cy="164592"/>
          </a:xfrm>
          <a:prstGeom prst="ellipse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14218920" y="1078992"/>
            <a:ext cx="164592" cy="164592"/>
          </a:xfrm>
          <a:prstGeom prst="ellipse">
            <a:avLst/>
          </a:prstGeom>
          <a:solidFill>
            <a:srgbClr val="00529B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</p:sp>
      <p:sp>
        <p:nvSpPr>
          <p:cNvPr id="7" name="Text 4"/>
          <p:cNvSpPr txBox="1"/>
          <p:nvPr/>
        </p:nvSpPr>
        <p:spPr>
          <a:xfrm>
            <a:off x="1673352" y="2898648"/>
            <a:ext cx="5257800" cy="4023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四大核心模块</a:t>
            </a:r>
            <a:endParaRPr lang="en-US" sz="32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1673352" y="3525012"/>
            <a:ext cx="5257800" cy="321868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健康管理</a:t>
            </a:r>
            <a:r>
              <a:rPr lang="en-US" sz="24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：实时监测生命体征，生成健康档案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安全监护</a:t>
            </a:r>
            <a:r>
              <a:rPr lang="en-US" sz="24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：紧急呼叫按钮，防摔倒</a:t>
            </a:r>
            <a:r>
              <a:rPr lang="en-US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/走失功能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生活照料</a:t>
            </a:r>
            <a:r>
              <a:rPr lang="en-US" sz="2400" dirty="0" err="1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：订餐、家政预约、物品代购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服务管理</a:t>
            </a:r>
            <a:r>
              <a:rPr lang="en-US" sz="2400" dirty="0">
                <a:solidFill>
                  <a:srgbClr val="40404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：护工调度、费用管理、信息管理</a:t>
            </a:r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6"/>
          <p:cNvSpPr txBox="1"/>
          <p:nvPr/>
        </p:nvSpPr>
        <p:spPr>
          <a:xfrm>
            <a:off x="1389888" y="466344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4000" b="1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ource Han Sans CN Regular" pitchFamily="34" charset="-120"/>
              </a:rPr>
              <a:t>主要功能</a:t>
            </a:r>
            <a:endParaRPr 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457200"/>
            <a:ext cx="612648" cy="859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1002</Words>
  <Application>Microsoft Office PowerPoint</Application>
  <PresentationFormat>自定义</PresentationFormat>
  <Paragraphs>193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Source Han Sans CN Regular</vt:lpstr>
      <vt:lpstr>Barlow</vt:lpstr>
      <vt:lpstr>Arial</vt:lpstr>
      <vt:lpstr>华文细黑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银龄云护系统答辩PPT</dc:title>
  <dc:subject>银龄云护系统答辩PPT</dc:subject>
  <dc:creator>131****3303</dc:creator>
  <cp:lastModifiedBy>怡娜 葛</cp:lastModifiedBy>
  <cp:revision>36</cp:revision>
  <dcterms:created xsi:type="dcterms:W3CDTF">2025-04-19T11:15:54Z</dcterms:created>
  <dcterms:modified xsi:type="dcterms:W3CDTF">2025-04-23T08:25:27Z</dcterms:modified>
</cp:coreProperties>
</file>